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4" r:id="rId7"/>
    <p:sldId id="260" r:id="rId8"/>
    <p:sldId id="262" r:id="rId9"/>
    <p:sldId id="263" r:id="rId10"/>
    <p:sldId id="265" r:id="rId11"/>
  </p:sldIdLst>
  <p:sldSz cx="9144000" cy="6858000" type="screen4x3"/>
  <p:notesSz cx="6888163" cy="100187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EDD"/>
    <a:srgbClr val="FFFFFF"/>
    <a:srgbClr val="5A7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7608" autoAdjust="0"/>
  </p:normalViewPr>
  <p:slideViewPr>
    <p:cSldViewPr>
      <p:cViewPr varScale="1">
        <p:scale>
          <a:sx n="76" d="100"/>
          <a:sy n="76" d="100"/>
        </p:scale>
        <p:origin x="102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FB58E-4238-4F62-92C0-4C33235BB9E2}" type="datetimeFigureOut">
              <a:rPr lang="fr-FR"/>
              <a:pPr>
                <a:defRPr/>
              </a:pPr>
              <a:t>12/01/2022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B7088-12E9-4245-A60F-C6EEF851FA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879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566359" y="4725144"/>
            <a:ext cx="6400800" cy="1126976"/>
          </a:xfrm>
        </p:spPr>
        <p:txBody>
          <a:bodyPr/>
          <a:lstStyle>
            <a:lvl1pPr marL="0" indent="0" algn="l">
              <a:buNone/>
              <a:defRPr lang="fr-FR" sz="2400" b="1" kern="1200" dirty="0">
                <a:solidFill>
                  <a:srgbClr val="5A788E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1F58-6921-4B7E-81ED-F510A7467773}" type="datetimeFigureOut">
              <a:rPr lang="fr-FR"/>
              <a:pPr>
                <a:defRPr/>
              </a:pPr>
              <a:t>12/01/2022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CD00-0E75-49F7-BA7C-F3EFB5CD29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3821"/>
            <a:ext cx="1969268" cy="13301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" y="2350933"/>
            <a:ext cx="9038041" cy="4392488"/>
          </a:xfrm>
          <a:prstGeom prst="rect">
            <a:avLst/>
          </a:prstGeom>
        </p:spPr>
      </p:pic>
      <p:sp>
        <p:nvSpPr>
          <p:cNvPr id="11" name="Rectangle à coins arrondis 10"/>
          <p:cNvSpPr/>
          <p:nvPr userDrawn="1"/>
        </p:nvSpPr>
        <p:spPr>
          <a:xfrm>
            <a:off x="1259632" y="3840335"/>
            <a:ext cx="6912768" cy="2232248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403648" y="4054306"/>
            <a:ext cx="6624736" cy="1460874"/>
          </a:xfrm>
          <a:noFill/>
        </p:spPr>
        <p:txBody>
          <a:bodyPr/>
          <a:lstStyle>
            <a:lvl1pPr algn="ctr">
              <a:defRPr sz="2400" b="1" baseline="0">
                <a:ln>
                  <a:noFill/>
                </a:ln>
                <a:solidFill>
                  <a:srgbClr val="5A788E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311952" cy="2295128"/>
          </a:xfrm>
        </p:spPr>
        <p:txBody>
          <a:bodyPr/>
          <a:lstStyle>
            <a:lvl1pPr algn="ctr">
              <a:defRPr lang="fr-FR" sz="2400" b="0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D860A-9EC6-48DA-957A-AC608D08122C}" type="datetimeFigureOut">
              <a:rPr lang="fr-FR" smtClean="0"/>
              <a:pPr>
                <a:defRPr/>
              </a:pPr>
              <a:t>12/01/2022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BD298-7FBE-4A7B-B7A4-C74D8CE8F81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05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7715200" cy="4525963"/>
          </a:xfrm>
        </p:spPr>
        <p:txBody>
          <a:bodyPr/>
          <a:lstStyle>
            <a:lvl1pPr marL="0" indent="0" algn="ctr">
              <a:buFontTx/>
              <a:buNone/>
              <a:defRPr sz="2400" u="none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483768" y="44624"/>
            <a:ext cx="6491064" cy="1143000"/>
          </a:xfrm>
        </p:spPr>
        <p:txBody>
          <a:bodyPr/>
          <a:lstStyle>
            <a:lvl1pPr algn="r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lang="fr-FR" sz="3200" b="1" kern="1200" baseline="0" dirty="0">
                <a:solidFill>
                  <a:srgbClr val="5A788E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DD4C-0840-4E54-B6E0-C473527665DD}" type="datetimeFigureOut">
              <a:rPr lang="fr-FR"/>
              <a:pPr>
                <a:defRPr/>
              </a:pPr>
              <a:t>12/01/2022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DB62-FB2B-4616-9036-F5D833C9082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39944" cy="172819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D860A-9EC6-48DA-957A-AC608D08122C}" type="datetimeFigureOut">
              <a:rPr lang="fr-FR" smtClean="0"/>
              <a:pPr>
                <a:defRPr/>
              </a:pPr>
              <a:t>12/01/2022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BD298-7FBE-4A7B-B7A4-C74D8CE8F81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92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651304" cy="452596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600" u="none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endParaRPr lang="fr-FR" dirty="0" smtClean="0"/>
          </a:p>
          <a:p>
            <a:pPr lvl="0"/>
            <a:r>
              <a:rPr lang="fr-FR" dirty="0" smtClean="0"/>
              <a:t>			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DD4C-0840-4E54-B6E0-C473527665DD}" type="datetimeFigureOut">
              <a:rPr lang="fr-FR"/>
              <a:pPr>
                <a:defRPr/>
              </a:pPr>
              <a:t>12/01/2022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DB62-FB2B-4616-9036-F5D833C9082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94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D860A-9EC6-48DA-957A-AC608D08122C}" type="datetimeFigureOut">
              <a:rPr lang="fr-FR"/>
              <a:pPr>
                <a:defRPr/>
              </a:pPr>
              <a:t>12/01/2022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BD298-7FBE-4A7B-B7A4-C74D8CE8F8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78" y="6169663"/>
            <a:ext cx="709092" cy="551812"/>
          </a:xfrm>
          <a:prstGeom prst="rect">
            <a:avLst/>
          </a:prstGeom>
        </p:spPr>
      </p:pic>
      <p:sp>
        <p:nvSpPr>
          <p:cNvPr id="12" name="ZoneTexte 9"/>
          <p:cNvSpPr txBox="1">
            <a:spLocks noChangeArrowheads="1"/>
          </p:cNvSpPr>
          <p:nvPr userDrawn="1"/>
        </p:nvSpPr>
        <p:spPr bwMode="auto">
          <a:xfrm>
            <a:off x="6293332" y="6525344"/>
            <a:ext cx="180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dirty="0" smtClean="0">
                <a:solidFill>
                  <a:srgbClr val="5A788E"/>
                </a:solidFill>
                <a:latin typeface="Calibri" panose="020F0502020204030204" pitchFamily="34" charset="0"/>
              </a:rPr>
              <a:t>www.clinique-pasteur.com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801" r:id="rId2"/>
    <p:sldLayoutId id="2147483788" r:id="rId3"/>
    <p:sldLayoutId id="2147483802" r:id="rId4"/>
    <p:sldLayoutId id="214748381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Next LT Pro Regular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Next LT Pro Regular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Next LT Pro Regular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Next LT Pro Regular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etca.clinique-pasteur.com/" TargetMode="External"/><Relationship Id="rId2" Type="http://schemas.openxmlformats.org/officeDocument/2006/relationships/hyperlink" Target="https://box.clinique-pasteur.com/owncloud/index.php/s/tJSdfOHhwXFWM2C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403648" y="4054306"/>
            <a:ext cx="6624736" cy="1894974"/>
          </a:xfrm>
        </p:spPr>
        <p:txBody>
          <a:bodyPr/>
          <a:lstStyle/>
          <a:p>
            <a:pPr algn="r"/>
            <a:r>
              <a:rPr lang="fr-FR" dirty="0" smtClean="0"/>
              <a:t>Outils pour la communication interne </a:t>
            </a:r>
            <a:br>
              <a:rPr lang="fr-FR" dirty="0" smtClean="0"/>
            </a:br>
            <a:r>
              <a:rPr lang="fr-FR" dirty="0" smtClean="0"/>
              <a:t>au groupe PMSI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3347864" y="1417570"/>
            <a:ext cx="5483597" cy="571270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Clinavenir /Groupe </a:t>
            </a:r>
            <a:r>
              <a:rPr lang="fr-FR" sz="2800" dirty="0"/>
              <a:t>de travail PMSI</a:t>
            </a:r>
            <a:br>
              <a:rPr lang="fr-FR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35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Merci de votre attention.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6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87624"/>
            <a:ext cx="8291264" cy="5049688"/>
          </a:xfrm>
        </p:spPr>
        <p:txBody>
          <a:bodyPr/>
          <a:lstStyle/>
          <a:p>
            <a:pPr algn="l"/>
            <a:r>
              <a:rPr lang="fr-FR" sz="2000" dirty="0" smtClean="0"/>
              <a:t>Disposer d’un outil permettant de :</a:t>
            </a:r>
          </a:p>
          <a:p>
            <a:pPr marL="1085850" lvl="1" indent="-342900">
              <a:buFontTx/>
              <a:buChar char="-"/>
            </a:pPr>
            <a:r>
              <a:rPr lang="fr-FR" sz="2400" b="1" dirty="0" smtClean="0"/>
              <a:t>Poser des questions et obtenir des réponses </a:t>
            </a:r>
            <a:r>
              <a:rPr lang="fr-FR" sz="2400" dirty="0" smtClean="0"/>
              <a:t>autour des problèmes de codages par exemple</a:t>
            </a:r>
          </a:p>
          <a:p>
            <a:pPr marL="1085850" lvl="1" indent="-342900">
              <a:buFontTx/>
              <a:buChar char="-"/>
            </a:pPr>
            <a:r>
              <a:rPr lang="fr-FR" sz="2400" b="1" dirty="0" smtClean="0"/>
              <a:t>Rechercher dans les questions et les réponses </a:t>
            </a:r>
            <a:r>
              <a:rPr lang="fr-FR" sz="2400" dirty="0" smtClean="0"/>
              <a:t>déjà partagées</a:t>
            </a:r>
          </a:p>
          <a:p>
            <a:pPr marL="1085850" lvl="1" indent="-342900">
              <a:buFontTx/>
              <a:buChar char="-"/>
            </a:pPr>
            <a:r>
              <a:rPr lang="fr-FR" sz="2400" b="1" dirty="0" smtClean="0"/>
              <a:t>Solliciter en « un à un » </a:t>
            </a:r>
            <a:r>
              <a:rPr lang="fr-FR" sz="2400" dirty="0" smtClean="0"/>
              <a:t>pour transmettre une information brève </a:t>
            </a:r>
          </a:p>
          <a:p>
            <a:pPr marL="1085850" lvl="1" indent="-342900">
              <a:buFontTx/>
              <a:buChar char="-"/>
            </a:pPr>
            <a:r>
              <a:rPr lang="fr-FR" sz="2400" b="1" dirty="0" smtClean="0"/>
              <a:t>Solliciter le groupe entier </a:t>
            </a:r>
            <a:r>
              <a:rPr lang="fr-FR" sz="2400" dirty="0" smtClean="0"/>
              <a:t>pour transmettre une information éphémère</a:t>
            </a:r>
          </a:p>
          <a:p>
            <a:pPr marL="1085850" lvl="1" indent="-342900">
              <a:buFontTx/>
              <a:buChar char="-"/>
            </a:pPr>
            <a:r>
              <a:rPr lang="fr-FR" sz="2400" b="1" dirty="0" smtClean="0"/>
              <a:t>Partager des documents</a:t>
            </a:r>
            <a:endParaRPr lang="fr-FR" sz="2000" dirty="0"/>
          </a:p>
          <a:p>
            <a:pPr marL="1085850" lvl="1" indent="-342900">
              <a:buFontTx/>
              <a:buChar char="-"/>
            </a:pPr>
            <a:endParaRPr lang="fr-FR" sz="2000" b="1" dirty="0"/>
          </a:p>
          <a:p>
            <a:pPr algn="l"/>
            <a:r>
              <a:rPr lang="fr-FR" sz="2000" b="1" dirty="0" smtClean="0"/>
              <a:t>Les informations transmises ne porteront – en aucun cas – sur des informations liées à des patients. &gt; Pas besoin de serveur HDS.</a:t>
            </a:r>
          </a:p>
          <a:p>
            <a:pPr algn="l"/>
            <a:r>
              <a:rPr lang="fr-FR" sz="1400" b="1" i="1" dirty="0" smtClean="0"/>
              <a:t>Cependant, il reste préférable s’assurer cet aspect et de garder la main sur l’hébergement des outils</a:t>
            </a:r>
            <a:endParaRPr lang="fr-FR" sz="1400" b="1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44624"/>
            <a:ext cx="7643192" cy="720080"/>
          </a:xfrm>
        </p:spPr>
        <p:txBody>
          <a:bodyPr/>
          <a:lstStyle/>
          <a:p>
            <a:r>
              <a:rPr lang="fr-FR" dirty="0" smtClean="0"/>
              <a:t>Besoins exprimés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2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r-FR" sz="2800" b="1" dirty="0" smtClean="0">
                <a:solidFill>
                  <a:schemeClr val="tx2"/>
                </a:solidFill>
              </a:rPr>
              <a:t>Un forum de discussion</a:t>
            </a:r>
            <a:endParaRPr lang="fr-FR" sz="2800" b="1" dirty="0">
              <a:solidFill>
                <a:schemeClr val="tx2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 smtClean="0"/>
              <a:t>Discussions archivées pour une communication asynchrones.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 smtClean="0"/>
              <a:t>2 possibilités d’utilisation :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Discussions classés par date chronologiques OU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r-FR" sz="2400" dirty="0" smtClean="0"/>
              <a:t>Discussions classés par questions/réponses (popularité)</a:t>
            </a:r>
          </a:p>
          <a:p>
            <a:pPr algn="l"/>
            <a:endParaRPr lang="fr-FR" sz="2000" dirty="0"/>
          </a:p>
          <a:p>
            <a:pPr algn="l"/>
            <a:r>
              <a:rPr lang="fr-FR" sz="2800" b="1" dirty="0" smtClean="0">
                <a:solidFill>
                  <a:schemeClr val="tx2"/>
                </a:solidFill>
              </a:rPr>
              <a:t>Une messagerie instantanée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dirty="0" smtClean="0"/>
              <a:t>Échange  </a:t>
            </a:r>
            <a:r>
              <a:rPr lang="fr-FR" sz="2000" dirty="0"/>
              <a:t>instantané de messages textuels et de fichiers entre plusieurs personnes</a:t>
            </a:r>
            <a:endParaRPr lang="fr-FR" sz="2000" dirty="0" smtClean="0"/>
          </a:p>
          <a:p>
            <a:pPr algn="l"/>
            <a:endParaRPr lang="fr-FR" sz="2000" dirty="0" smtClean="0"/>
          </a:p>
          <a:p>
            <a:pPr algn="l"/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outils distincts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485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525963"/>
          </a:xfrm>
        </p:spPr>
        <p:txBody>
          <a:bodyPr/>
          <a:lstStyle/>
          <a:p>
            <a:pPr algn="l"/>
            <a:r>
              <a:rPr lang="fr-FR" dirty="0" smtClean="0"/>
              <a:t>Proposition d’installation sur un serveur de la clinique Pasteur : </a:t>
            </a:r>
            <a:r>
              <a:rPr lang="fr-FR" b="1" dirty="0" err="1" smtClean="0"/>
              <a:t>PhPBB</a:t>
            </a:r>
            <a:endParaRPr lang="fr-FR" b="1" dirty="0" smtClean="0"/>
          </a:p>
          <a:p>
            <a:pPr algn="l"/>
            <a:endParaRPr lang="fr-FR" b="1" dirty="0"/>
          </a:p>
          <a:p>
            <a:pPr algn="l"/>
            <a:r>
              <a:rPr lang="fr-FR" b="1" dirty="0" smtClean="0"/>
              <a:t>Les avantages :</a:t>
            </a:r>
          </a:p>
          <a:p>
            <a:pPr marL="342900" indent="-342900" algn="l">
              <a:buFontTx/>
              <a:buChar char="-"/>
            </a:pPr>
            <a:r>
              <a:rPr lang="fr-FR" dirty="0" smtClean="0"/>
              <a:t>En français</a:t>
            </a:r>
          </a:p>
          <a:p>
            <a:pPr marL="342900" indent="-342900" algn="l">
              <a:buFontTx/>
              <a:buChar char="-"/>
            </a:pPr>
            <a:r>
              <a:rPr lang="fr-FR" dirty="0" smtClean="0"/>
              <a:t>Logiciel libre et gratuit</a:t>
            </a:r>
          </a:p>
          <a:p>
            <a:pPr marL="342900" indent="-342900" algn="l">
              <a:buFontTx/>
              <a:buChar char="-"/>
            </a:pPr>
            <a:r>
              <a:rPr lang="fr-FR" dirty="0" smtClean="0"/>
              <a:t>Documentation française</a:t>
            </a:r>
          </a:p>
          <a:p>
            <a:pPr marL="342900" indent="-342900" algn="l">
              <a:buFontTx/>
              <a:buChar char="-"/>
            </a:pPr>
            <a:r>
              <a:rPr lang="fr-FR" dirty="0" smtClean="0"/>
              <a:t>Personnalisation </a:t>
            </a:r>
          </a:p>
          <a:p>
            <a:pPr marL="342900" indent="-342900" algn="l">
              <a:buFontTx/>
              <a:buChar char="-"/>
            </a:pPr>
            <a:r>
              <a:rPr lang="fr-FR" dirty="0" smtClean="0"/>
              <a:t>Accessible en </a:t>
            </a:r>
            <a:r>
              <a:rPr lang="fr-FR" dirty="0" smtClean="0"/>
              <a:t>mobilité</a:t>
            </a:r>
            <a:endParaRPr lang="fr-FR" dirty="0" smtClean="0"/>
          </a:p>
          <a:p>
            <a:pPr algn="l"/>
            <a:endParaRPr lang="fr-FR" dirty="0"/>
          </a:p>
          <a:p>
            <a:pPr algn="l"/>
            <a:r>
              <a:rPr lang="fr-FR" i="1" dirty="0" smtClean="0"/>
              <a:t>Outil accessible via une adresse web.</a:t>
            </a:r>
            <a:endParaRPr lang="fr-FR" i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forum</a:t>
            </a:r>
            <a:endParaRPr lang="fr-FR" dirty="0"/>
          </a:p>
        </p:txBody>
      </p:sp>
      <p:pic>
        <p:nvPicPr>
          <p:cNvPr id="1028" name="Picture 4" descr="https://www.phpbb-fr.com/forums/ext/phpbbfr/website/styles/phpbb-fr/theme/images/foru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85" y="2132856"/>
            <a:ext cx="408344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PhpBB logo cosmic.svg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828"/>
            <a:ext cx="2115615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7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forum</a:t>
            </a:r>
            <a:endParaRPr lang="fr-FR" dirty="0"/>
          </a:p>
        </p:txBody>
      </p:sp>
      <p:pic>
        <p:nvPicPr>
          <p:cNvPr id="2052" name="Picture 4" descr="File:PhpBB logo cosmic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828"/>
            <a:ext cx="2115615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PHP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0" y="1175050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2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52596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 smtClean="0"/>
              <a:t>Besoin d’un modérateur dans le groupe PMSI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 smtClean="0"/>
              <a:t>Besoin d’organiser une liste de « sujets » pour paramétrer les premiers salons &gt; a faire avant l’installation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 smtClean="0"/>
              <a:t>Possibilité d’activer la notification par mail pour les membres du sujet &gt; a valider 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dirty="0"/>
          </a:p>
          <a:p>
            <a:pPr algn="l"/>
            <a:r>
              <a:rPr lang="fr-FR" dirty="0" smtClean="0"/>
              <a:t>Le paramétrage général est géré par le service informatique Pasteur et H. Cardoso.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Dès l’installation ok sur les serveurs Pasteur &gt; inscription obligatoire sur le forum pour participer.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Installation avant fin janvier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forum</a:t>
            </a:r>
            <a:endParaRPr lang="fr-FR" dirty="0"/>
          </a:p>
        </p:txBody>
      </p:sp>
      <p:pic>
        <p:nvPicPr>
          <p:cNvPr id="2052" name="Picture 4" descr="File:PhpBB logo cosmic.sv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828"/>
            <a:ext cx="2115615" cy="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0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3735" y="1530301"/>
            <a:ext cx="8136904" cy="4525963"/>
          </a:xfrm>
        </p:spPr>
        <p:txBody>
          <a:bodyPr/>
          <a:lstStyle/>
          <a:p>
            <a:pPr algn="l"/>
            <a:r>
              <a:rPr lang="fr-FR" b="1" dirty="0" smtClean="0"/>
              <a:t>Utilisation de </a:t>
            </a:r>
            <a:r>
              <a:rPr lang="fr-FR" b="1" dirty="0" err="1" smtClean="0"/>
              <a:t>Rocket.Chat</a:t>
            </a:r>
            <a:r>
              <a:rPr lang="fr-FR" b="1" dirty="0" smtClean="0"/>
              <a:t>. </a:t>
            </a:r>
            <a:endParaRPr lang="fr-FR" b="1" dirty="0" smtClean="0"/>
          </a:p>
          <a:p>
            <a:pPr algn="l"/>
            <a:r>
              <a:rPr lang="fr-FR" dirty="0" smtClean="0"/>
              <a:t>Outil </a:t>
            </a:r>
            <a:r>
              <a:rPr lang="fr-FR" dirty="0" smtClean="0"/>
              <a:t>déjà éprouvé par la clinique Pasteur en communication </a:t>
            </a:r>
            <a:r>
              <a:rPr lang="fr-FR" dirty="0" smtClean="0"/>
              <a:t>interne.</a:t>
            </a:r>
            <a:endParaRPr lang="fr-FR" dirty="0"/>
          </a:p>
          <a:p>
            <a:pPr algn="l"/>
            <a:r>
              <a:rPr lang="fr-FR" dirty="0" smtClean="0"/>
              <a:t>Disponible pour </a:t>
            </a:r>
            <a:r>
              <a:rPr lang="fr-FR" dirty="0" err="1" smtClean="0"/>
              <a:t>windows</a:t>
            </a:r>
            <a:r>
              <a:rPr lang="fr-FR" dirty="0" smtClean="0"/>
              <a:t>, mac et les terminaux </a:t>
            </a:r>
            <a:r>
              <a:rPr lang="fr-FR" dirty="0" smtClean="0"/>
              <a:t>mobiles.</a:t>
            </a:r>
          </a:p>
          <a:p>
            <a:pPr algn="l"/>
            <a:r>
              <a:rPr lang="fr-FR" dirty="0" smtClean="0"/>
              <a:t>Installé sur serveur interne, tous les échanges sont sécurisés.</a:t>
            </a:r>
            <a:endParaRPr lang="fr-FR" dirty="0"/>
          </a:p>
          <a:p>
            <a:pPr algn="l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</a:t>
            </a:r>
            <a:endParaRPr lang="fr-FR" dirty="0"/>
          </a:p>
        </p:txBody>
      </p:sp>
      <p:pic>
        <p:nvPicPr>
          <p:cNvPr id="1028" name="Picture 4" descr="Rocket.Chat, Slack et Mattermost : outils collaboratifs pour la maison ou  le travail - Arnaud Guign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1629693" cy="16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lobal-uploads.webflow.com/611a19b9853b7414a0f6b3f6/6124cf16b163e02c1357a064_mobile-2%20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5" y="4439914"/>
            <a:ext cx="1033063" cy="20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lobal-uploads.webflow.com/611a19b9853b7414a0f6b3f6/615d8c761b4be9480293ee71_colleagues%20v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88" y="3819676"/>
            <a:ext cx="4608512" cy="30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lobal-uploads.webflow.com/611a19b9853b7414a0f6b3f6/6124cf151040c5366990dfb1_mobile-1%20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3963692"/>
            <a:ext cx="1162590" cy="21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3734" y="1530301"/>
            <a:ext cx="8366737" cy="4525963"/>
          </a:xfrm>
        </p:spPr>
        <p:txBody>
          <a:bodyPr/>
          <a:lstStyle/>
          <a:p>
            <a:pPr algn="l"/>
            <a:r>
              <a:rPr lang="fr-FR" sz="2000" dirty="0" smtClean="0"/>
              <a:t>Serveur Clinavenir actif : </a:t>
            </a:r>
            <a:r>
              <a:rPr lang="fr-FR" sz="2000" dirty="0" err="1" smtClean="0"/>
              <a:t>Rocket.Chat.ClinAvenir</a:t>
            </a:r>
            <a:endParaRPr lang="fr-FR" sz="2000" dirty="0" smtClean="0"/>
          </a:p>
          <a:p>
            <a:pPr algn="l"/>
            <a:endParaRPr lang="fr-FR" sz="2000" dirty="0"/>
          </a:p>
          <a:p>
            <a:pPr algn="l"/>
            <a:r>
              <a:rPr lang="fr-FR" sz="2000" b="1" dirty="0" smtClean="0"/>
              <a:t>Fichier d’installation pour PC ou Mac disponible </a:t>
            </a:r>
            <a:r>
              <a:rPr lang="fr-FR" sz="2000" b="1" dirty="0"/>
              <a:t>ici &gt; </a:t>
            </a:r>
            <a:endParaRPr lang="fr-FR" sz="2000" b="1" dirty="0" smtClean="0"/>
          </a:p>
          <a:p>
            <a:pPr algn="l"/>
            <a:r>
              <a:rPr lang="fr-FR" sz="2000" dirty="0" smtClean="0">
                <a:hlinkClick r:id="rId2"/>
              </a:rPr>
              <a:t>https</a:t>
            </a:r>
            <a:r>
              <a:rPr lang="fr-FR" sz="2000" dirty="0">
                <a:hlinkClick r:id="rId2"/>
              </a:rPr>
              <a:t>://</a:t>
            </a:r>
            <a:r>
              <a:rPr lang="fr-FR" sz="2000" dirty="0" smtClean="0">
                <a:hlinkClick r:id="rId2"/>
              </a:rPr>
              <a:t>box.clinique-pasteur.com/owncloud/index.php/s/tJSdfOHhwXFWM2C</a:t>
            </a:r>
            <a:r>
              <a:rPr lang="fr-FR" sz="2000" dirty="0" smtClean="0"/>
              <a:t> </a:t>
            </a:r>
          </a:p>
          <a:p>
            <a:pPr algn="l"/>
            <a:endParaRPr lang="fr-FR" sz="2000" dirty="0"/>
          </a:p>
          <a:p>
            <a:pPr algn="l"/>
            <a:r>
              <a:rPr lang="fr-FR" sz="2000" b="1" dirty="0" smtClean="0"/>
              <a:t>Possibilité de se connecter sur une version « en ligne » (sans installation) &gt;</a:t>
            </a:r>
          </a:p>
          <a:p>
            <a:pPr algn="l"/>
            <a:r>
              <a:rPr lang="fr-FR" sz="2000" dirty="0">
                <a:hlinkClick r:id="rId3"/>
              </a:rPr>
              <a:t>https://rocketca.clinique-pasteur.com</a:t>
            </a:r>
            <a:r>
              <a:rPr lang="fr-FR" sz="2000" dirty="0" smtClean="0">
                <a:hlinkClick r:id="rId3"/>
              </a:rPr>
              <a:t>/</a:t>
            </a:r>
            <a:endParaRPr lang="fr-FR" sz="20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</a:t>
            </a:r>
            <a:endParaRPr lang="fr-FR" dirty="0"/>
          </a:p>
        </p:txBody>
      </p:sp>
      <p:pic>
        <p:nvPicPr>
          <p:cNvPr id="1028" name="Picture 4" descr="Rocket.Chat, Slack et Mattermost : outils collaboratifs pour la maison ou  le travail - Arnaud Guign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1629693" cy="16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789040"/>
            <a:ext cx="2846509" cy="31437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25" y="4353799"/>
            <a:ext cx="2529855" cy="21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412776"/>
            <a:ext cx="8366737" cy="4418979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b="1" dirty="0" smtClean="0"/>
              <a:t>Ouvertur</a:t>
            </a:r>
            <a:r>
              <a:rPr lang="fr-FR" sz="2000" b="1" dirty="0" smtClean="0"/>
              <a:t>e d’un salon de discussion #PMSI </a:t>
            </a:r>
            <a:r>
              <a:rPr lang="fr-FR" sz="2000" dirty="0" smtClean="0"/>
              <a:t>(par Virginie), privé, sur lequel vous pouvez échanger en groupe.</a:t>
            </a:r>
            <a:br>
              <a:rPr lang="fr-FR" sz="2000" dirty="0" smtClean="0"/>
            </a:br>
            <a:r>
              <a:rPr lang="fr-FR" sz="2000" i="1" dirty="0" smtClean="0"/>
              <a:t>Dès qu’il sera actif, vous y serez convié vous pouvez d’ores et déjà vous connecter au serveur.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b="1" dirty="0" smtClean="0"/>
              <a:t>Possibilité de s’interpeller en « un à un » </a:t>
            </a:r>
            <a:r>
              <a:rPr lang="fr-FR" sz="2000" dirty="0" smtClean="0"/>
              <a:t>ou de créer des sous discussions dans votre canal principal (pour un sujet temporaire par exemple)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b="1" dirty="0" smtClean="0"/>
              <a:t>Possibilité de créer d’autres salons </a:t>
            </a:r>
            <a:r>
              <a:rPr lang="fr-FR" sz="2000" dirty="0" smtClean="0"/>
              <a:t>de discussion au besoin.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000" b="1" dirty="0" smtClean="0"/>
              <a:t>Déploiement de l’outil pour les autres groupes de travail </a:t>
            </a:r>
            <a:r>
              <a:rPr lang="fr-FR" sz="2000" dirty="0" smtClean="0"/>
              <a:t>selon le besoin de chacun des groupes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2000" dirty="0"/>
          </a:p>
          <a:p>
            <a:pPr algn="l"/>
            <a:r>
              <a:rPr lang="fr-FR" sz="2000" i="1" dirty="0" smtClean="0">
                <a:solidFill>
                  <a:srgbClr val="FFC000"/>
                </a:solidFill>
              </a:rPr>
              <a:t>Attention, seuls les membres autorisés peuvent s’inscrire : une validation est nécessaire </a:t>
            </a:r>
            <a:r>
              <a:rPr lang="fr-FR" sz="2000" i="1" dirty="0">
                <a:solidFill>
                  <a:srgbClr val="FFC000"/>
                </a:solidFill>
              </a:rPr>
              <a:t> </a:t>
            </a:r>
            <a:r>
              <a:rPr lang="fr-FR" sz="2000" i="1" dirty="0" smtClean="0">
                <a:solidFill>
                  <a:srgbClr val="FFC000"/>
                </a:solidFill>
              </a:rPr>
              <a:t>et l’adresse du serveur ne doit pas être diffusée hors groupes Clinavenir.</a:t>
            </a:r>
            <a:endParaRPr lang="fr-FR" sz="2000" i="1" dirty="0" smtClean="0">
              <a:solidFill>
                <a:srgbClr val="FFC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chat</a:t>
            </a:r>
            <a:endParaRPr lang="fr-FR" dirty="0"/>
          </a:p>
        </p:txBody>
      </p:sp>
      <p:pic>
        <p:nvPicPr>
          <p:cNvPr id="1028" name="Picture 4" descr="Rocket.Chat, Slack et Mattermost : outils collaboratifs pour la maison ou  le travail - Arnaud Guign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1629693" cy="16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58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résentation PPT instit PASTEUR 2019" id="{A2CE140C-DFA4-49D9-892E-FA968252C4E5}" vid="{A7B67DC9-F5CA-4BFD-A0FE-E127840BBB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Présentation PPT instit PASTEUR 2019</Template>
  <TotalTime>32399</TotalTime>
  <Words>484</Words>
  <Application>Microsoft Office PowerPoint</Application>
  <PresentationFormat>Affichage à l'écran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AvenirNext LT Pro Regular</vt:lpstr>
      <vt:lpstr>Calibri</vt:lpstr>
      <vt:lpstr>Wingdings</vt:lpstr>
      <vt:lpstr>Thème Office</vt:lpstr>
      <vt:lpstr>Outils pour la communication interne  au groupe PMSI </vt:lpstr>
      <vt:lpstr>Besoins exprimés</vt:lpstr>
      <vt:lpstr>2 outils distincts</vt:lpstr>
      <vt:lpstr>Le forum</vt:lpstr>
      <vt:lpstr>Le forum</vt:lpstr>
      <vt:lpstr>Le forum</vt:lpstr>
      <vt:lpstr>Le chat</vt:lpstr>
      <vt:lpstr>Le chat</vt:lpstr>
      <vt:lpstr>Le chat</vt:lpstr>
      <vt:lpstr>Merci de votre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RENAUD Gaelle</dc:creator>
  <cp:lastModifiedBy>CARDOSO Hélène</cp:lastModifiedBy>
  <cp:revision>146</cp:revision>
  <cp:lastPrinted>2017-11-13T10:57:53Z</cp:lastPrinted>
  <dcterms:created xsi:type="dcterms:W3CDTF">2020-02-12T08:32:21Z</dcterms:created>
  <dcterms:modified xsi:type="dcterms:W3CDTF">2022-01-13T14:40:10Z</dcterms:modified>
</cp:coreProperties>
</file>